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8" r:id="rId4"/>
    <p:sldId id="261" r:id="rId5"/>
    <p:sldId id="264" r:id="rId6"/>
    <p:sldId id="262" r:id="rId7"/>
    <p:sldId id="269" r:id="rId8"/>
    <p:sldId id="266" r:id="rId9"/>
    <p:sldId id="270" r:id="rId10"/>
    <p:sldId id="267" r:id="rId11"/>
    <p:sldId id="276" r:id="rId12"/>
    <p:sldId id="278" r:id="rId13"/>
    <p:sldId id="277" r:id="rId14"/>
    <p:sldId id="271" r:id="rId15"/>
    <p:sldId id="275" r:id="rId16"/>
    <p:sldId id="274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2E14"/>
    <a:srgbClr val="00C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 autoAdjust="0"/>
    <p:restoredTop sz="94647" autoAdjust="0"/>
  </p:normalViewPr>
  <p:slideViewPr>
    <p:cSldViewPr snapToGrid="0" snapToObjects="1">
      <p:cViewPr varScale="1">
        <p:scale>
          <a:sx n="139" d="100"/>
          <a:sy n="139" d="100"/>
        </p:scale>
        <p:origin x="-157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2/5/14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2/5/14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2/5/14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2/5/14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2/5/14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2/5/14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9D21D778-B565-4D7E-94D7-64010A445B68}" type="datetimeFigureOut">
              <a:rPr lang="en-US" smtClean="0"/>
              <a:pPr algn="r" eaLnBrk="1" latinLnBrk="0" hangingPunct="1"/>
              <a:t>2/5/14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sz="1600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2819399"/>
            <a:ext cx="6400800" cy="2726387"/>
          </a:xfrm>
        </p:spPr>
        <p:txBody>
          <a:bodyPr/>
          <a:lstStyle/>
          <a:p>
            <a:endParaRPr lang="en-US" dirty="0" smtClean="0"/>
          </a:p>
          <a:p>
            <a:r>
              <a:rPr lang="en-US" sz="2000" dirty="0" smtClean="0"/>
              <a:t>Optimization, </a:t>
            </a:r>
            <a:r>
              <a:rPr lang="en-US" sz="2000" dirty="0" err="1" smtClean="0"/>
              <a:t>ParallelizatioN</a:t>
            </a:r>
            <a:r>
              <a:rPr lang="en-US" sz="2000" dirty="0" smtClean="0"/>
              <a:t> &amp; Tuning of GCCG solver</a:t>
            </a:r>
          </a:p>
          <a:p>
            <a:endParaRPr lang="en-US" sz="2000" dirty="0"/>
          </a:p>
          <a:p>
            <a:r>
              <a:rPr lang="en-US" sz="2000" dirty="0" smtClean="0"/>
              <a:t>Team Members: </a:t>
            </a:r>
          </a:p>
          <a:p>
            <a:r>
              <a:rPr lang="en-US" sz="2000" dirty="0" smtClean="0"/>
              <a:t>Ajay </a:t>
            </a:r>
            <a:r>
              <a:rPr lang="en-US" sz="2000" dirty="0" err="1" smtClean="0"/>
              <a:t>Karthik</a:t>
            </a:r>
            <a:endParaRPr lang="en-US" sz="2000" dirty="0" smtClean="0"/>
          </a:p>
          <a:p>
            <a:r>
              <a:rPr lang="en-US" sz="2000" dirty="0" err="1" smtClean="0"/>
              <a:t>Mahyar</a:t>
            </a:r>
            <a:r>
              <a:rPr lang="en-US" sz="2000" dirty="0" smtClean="0"/>
              <a:t> </a:t>
            </a:r>
            <a:r>
              <a:rPr lang="en-US" sz="2000" dirty="0" err="1" smtClean="0"/>
              <a:t>Valizadeh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Programming of Supercomputers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83427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1004241"/>
          </a:xfrm>
        </p:spPr>
        <p:txBody>
          <a:bodyPr anchor="ctr"/>
          <a:lstStyle/>
          <a:p>
            <a:pPr lvl="1" algn="l" rtl="0">
              <a:spcBef>
                <a:spcPct val="0"/>
              </a:spcBef>
            </a:pPr>
            <a:r>
              <a:rPr lang="en-US" sz="2400" b="1" dirty="0" smtClean="0">
                <a:solidFill>
                  <a:schemeClr val="tx1"/>
                </a:solidFill>
                <a:latin typeface="+mn-lt"/>
              </a:rPr>
              <a:t>Second Assignment</a:t>
            </a:r>
            <a:endParaRPr lang="en-US" sz="24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idx="2"/>
          </p:nvPr>
        </p:nvSpPr>
        <p:spPr>
          <a:xfrm>
            <a:off x="381000" y="2073960"/>
            <a:ext cx="2362200" cy="4052204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r>
              <a:rPr lang="en-US" sz="2000" dirty="0" smtClean="0">
                <a:solidFill>
                  <a:srgbClr val="7F7F7F"/>
                </a:solidFill>
              </a:rPr>
              <a:t>Data Distribution</a:t>
            </a:r>
          </a:p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r>
              <a:rPr lang="en-US" sz="2000" dirty="0" smtClean="0">
                <a:solidFill>
                  <a:srgbClr val="7F7F7F"/>
                </a:solidFill>
              </a:rPr>
              <a:t>Communication Routine</a:t>
            </a:r>
          </a:p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r>
              <a:rPr lang="en-US" sz="2000" dirty="0" smtClean="0">
                <a:solidFill>
                  <a:srgbClr val="7F7F7F"/>
                </a:solidFill>
              </a:rPr>
              <a:t>Computation in Parallel</a:t>
            </a:r>
          </a:p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Tuning and Performance Analysis</a:t>
            </a:r>
          </a:p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Results</a:t>
            </a:r>
          </a:p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000" dirty="0" smtClean="0"/>
              <a:t>Score-P instrumentation (code and </a:t>
            </a:r>
            <a:r>
              <a:rPr lang="en-US" sz="2000" dirty="0" err="1" smtClean="0"/>
              <a:t>makefile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And reading produced profile with cube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Scalasca</a:t>
            </a:r>
            <a:r>
              <a:rPr lang="en-US" sz="2000" dirty="0" smtClean="0"/>
              <a:t> (instrumenting only the </a:t>
            </a:r>
            <a:r>
              <a:rPr lang="en-US" sz="2000" dirty="0" err="1" smtClean="0"/>
              <a:t>makefile</a:t>
            </a:r>
            <a:r>
              <a:rPr lang="en-US" sz="2000" dirty="0" smtClean="0"/>
              <a:t>)</a:t>
            </a:r>
          </a:p>
          <a:p>
            <a:endParaRPr lang="en-US" sz="2000" dirty="0" smtClean="0"/>
          </a:p>
          <a:p>
            <a:endParaRPr lang="en-US" sz="1500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98" y="1447783"/>
            <a:ext cx="6045168" cy="37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7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Major drawbacks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5132" y="1912412"/>
            <a:ext cx="7520007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METIS Implementation hotspots –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Communication Overhead during Broadcast of the epart array.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MPI_Allreduce 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Classical Implementation hotspots –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Fast during the initialization phase </a:t>
            </a:r>
            <a:r>
              <a:rPr lang="en-US" dirty="0" smtClean="0">
                <a:sym typeface="Wingdings"/>
              </a:rPr>
              <a:t> very simple logic.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In computation phase a large overhead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In direc1 communication during MPI_Isend and MPI_Wait.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2695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</a:t>
            </a:r>
            <a:r>
              <a:rPr lang="en-US" dirty="0" smtClean="0"/>
              <a:t>drawbacks (METIS)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94" y="1307652"/>
            <a:ext cx="8844759" cy="508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5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drawbacks </a:t>
            </a:r>
            <a:r>
              <a:rPr lang="en-US" dirty="0" smtClean="0"/>
              <a:t>(Classical)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55" y="1288230"/>
            <a:ext cx="8804385" cy="509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39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after tuning</a:t>
            </a:r>
            <a:endParaRPr lang="en-US" dirty="0"/>
          </a:p>
        </p:txBody>
      </p:sp>
      <p:pic>
        <p:nvPicPr>
          <p:cNvPr id="8" name="Picture 7" descr="cojack_classic_speedup_64pro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0" y="1344752"/>
            <a:ext cx="3818549" cy="2669748"/>
          </a:xfrm>
          <a:prstGeom prst="rect">
            <a:avLst/>
          </a:prstGeom>
        </p:spPr>
      </p:pic>
      <p:pic>
        <p:nvPicPr>
          <p:cNvPr id="9" name="Picture 8" descr="cojack_mdual_speedup_64pro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798" y="1331112"/>
            <a:ext cx="3841802" cy="2692517"/>
          </a:xfrm>
          <a:prstGeom prst="rect">
            <a:avLst/>
          </a:prstGeom>
        </p:spPr>
      </p:pic>
      <p:pic>
        <p:nvPicPr>
          <p:cNvPr id="10" name="Picture 9" descr="Compari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0" y="4023629"/>
            <a:ext cx="3818549" cy="27001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559" y="3994842"/>
            <a:ext cx="5040041" cy="271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70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after tuning (Cont.)</a:t>
            </a:r>
            <a:endParaRPr lang="en-US" dirty="0"/>
          </a:p>
        </p:txBody>
      </p:sp>
      <p:pic>
        <p:nvPicPr>
          <p:cNvPr id="2" name="Picture 1" descr="cojack_classic_time_comparison_O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1" y="1575157"/>
            <a:ext cx="4749275" cy="2792951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451747"/>
              </p:ext>
            </p:extLst>
          </p:nvPr>
        </p:nvGraphicFramePr>
        <p:xfrm>
          <a:off x="5399469" y="4368108"/>
          <a:ext cx="3436683" cy="2011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5561"/>
                <a:gridCol w="1145561"/>
                <a:gridCol w="1145561"/>
              </a:tblGrid>
              <a:tr h="860367">
                <a:tc>
                  <a:txBody>
                    <a:bodyPr/>
                    <a:lstStyle/>
                    <a:p>
                      <a:r>
                        <a:rPr kumimoji="0" lang="en-US" sz="1800" b="1" u="none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# of Processes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u="none" kern="1200" baseline="0" dirty="0" err="1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Cojack</a:t>
                      </a:r>
                      <a:r>
                        <a:rPr kumimoji="0" lang="en-US" sz="1800" b="1" u="none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-Metis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u="none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Pent-Metis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44147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6.97%</a:t>
                      </a:r>
                      <a:endParaRPr lang="en-US" dirty="0"/>
                    </a:p>
                  </a:txBody>
                  <a:tcPr/>
                </a:tc>
              </a:tr>
              <a:tr h="344147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17.87%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16.25%</a:t>
                      </a:r>
                      <a:endParaRPr lang="en-US" dirty="0"/>
                    </a:p>
                  </a:txBody>
                  <a:tcPr/>
                </a:tc>
              </a:tr>
              <a:tr h="344147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28.86%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14.18%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86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From First Assignment</a:t>
            </a:r>
          </a:p>
          <a:p>
            <a:pPr lvl="1"/>
            <a:r>
              <a:rPr lang="en-US" dirty="0" smtClean="0"/>
              <a:t>Binary I/O instead of ASCII</a:t>
            </a:r>
          </a:p>
          <a:p>
            <a:pPr lvl="1"/>
            <a:r>
              <a:rPr lang="en-US" dirty="0" smtClean="0"/>
              <a:t>-</a:t>
            </a:r>
            <a:r>
              <a:rPr lang="en-US" dirty="0" smtClean="0">
                <a:latin typeface="Times"/>
                <a:cs typeface="Times"/>
              </a:rPr>
              <a:t>O3</a:t>
            </a:r>
          </a:p>
          <a:p>
            <a:pPr lvl="1"/>
            <a:r>
              <a:rPr lang="en-US" dirty="0" smtClean="0"/>
              <a:t>Mixture of flop counter and timers are not possible</a:t>
            </a:r>
          </a:p>
          <a:p>
            <a:r>
              <a:rPr lang="en-US" dirty="0" smtClean="0"/>
              <a:t>From Second Assignment</a:t>
            </a:r>
          </a:p>
          <a:p>
            <a:pPr lvl="1"/>
            <a:r>
              <a:rPr lang="en-US" dirty="0" smtClean="0"/>
              <a:t>To reduce the metis overhead involved in the data distribution part </a:t>
            </a:r>
            <a:r>
              <a:rPr lang="en-US" dirty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 err="1" smtClean="0"/>
              <a:t>ParMETIS</a:t>
            </a:r>
            <a:r>
              <a:rPr lang="en-US" dirty="0" smtClean="0"/>
              <a:t> can be considered.</a:t>
            </a:r>
          </a:p>
          <a:p>
            <a:pPr lvl="1"/>
            <a:r>
              <a:rPr lang="en-US" dirty="0" smtClean="0"/>
              <a:t>To reduce the overall time further </a:t>
            </a:r>
            <a:r>
              <a:rPr lang="en-US" dirty="0" smtClean="0">
                <a:sym typeface="Wingdings"/>
              </a:rPr>
              <a:t> MPI I/O can be implemented in the finalization part.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441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2178218"/>
          </a:xfrm>
        </p:spPr>
        <p:txBody>
          <a:bodyPr anchor="ctr">
            <a:norm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Thanks for your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67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First Assignment</a:t>
            </a:r>
          </a:p>
          <a:p>
            <a:pPr lvl="1"/>
            <a:r>
              <a:rPr lang="en-US" dirty="0" smtClean="0"/>
              <a:t>Brief introduction on working environment</a:t>
            </a:r>
          </a:p>
          <a:p>
            <a:pPr lvl="1"/>
            <a:r>
              <a:rPr lang="en-US" dirty="0" smtClean="0"/>
              <a:t>PAPI Library and usage in our implementation</a:t>
            </a:r>
          </a:p>
          <a:p>
            <a:pPr lvl="1"/>
            <a:r>
              <a:rPr lang="en-US" dirty="0" smtClean="0"/>
              <a:t>Compiler optimization flags</a:t>
            </a:r>
          </a:p>
          <a:p>
            <a:pPr lvl="1"/>
            <a:r>
              <a:rPr lang="en-US" dirty="0" smtClean="0"/>
              <a:t>I/O</a:t>
            </a:r>
          </a:p>
          <a:p>
            <a:r>
              <a:rPr lang="en-US" dirty="0" smtClean="0"/>
              <a:t>Second Assignment (4 milestones)</a:t>
            </a:r>
          </a:p>
          <a:p>
            <a:pPr lvl="1"/>
            <a:r>
              <a:rPr lang="en-US" dirty="0" smtClean="0"/>
              <a:t>Milestone #1: Data Distribution</a:t>
            </a:r>
          </a:p>
          <a:p>
            <a:pPr lvl="1"/>
            <a:r>
              <a:rPr lang="en-US" dirty="0"/>
              <a:t>Milestone </a:t>
            </a:r>
            <a:r>
              <a:rPr lang="en-US" dirty="0" smtClean="0"/>
              <a:t>#2: Communication Model</a:t>
            </a:r>
          </a:p>
          <a:p>
            <a:pPr lvl="1"/>
            <a:r>
              <a:rPr lang="en-US" dirty="0"/>
              <a:t>Milestone </a:t>
            </a:r>
            <a:r>
              <a:rPr lang="en-US" dirty="0" smtClean="0"/>
              <a:t>#3: MPI Implementation of Computation Phase and Finalization</a:t>
            </a:r>
          </a:p>
          <a:p>
            <a:pPr lvl="1"/>
            <a:r>
              <a:rPr lang="en-US" dirty="0"/>
              <a:t>Milestone </a:t>
            </a:r>
            <a:r>
              <a:rPr lang="en-US" dirty="0" smtClean="0"/>
              <a:t>#4: Performance Analysis and Tuning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71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1004241"/>
          </a:xfrm>
        </p:spPr>
        <p:txBody>
          <a:bodyPr anchor="ctr"/>
          <a:lstStyle/>
          <a:p>
            <a:pPr lvl="1" algn="l" rtl="0">
              <a:spcBef>
                <a:spcPct val="0"/>
              </a:spcBef>
            </a:pPr>
            <a:r>
              <a:rPr lang="en-US" sz="2400" b="1" dirty="0" smtClean="0">
                <a:solidFill>
                  <a:schemeClr val="tx1"/>
                </a:solidFill>
                <a:latin typeface="+mn-lt"/>
              </a:rPr>
              <a:t>First Assignment</a:t>
            </a:r>
            <a:endParaRPr lang="en-US" sz="24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idx="2"/>
          </p:nvPr>
        </p:nvSpPr>
        <p:spPr>
          <a:xfrm>
            <a:off x="381000" y="2073960"/>
            <a:ext cx="2362200" cy="4052204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Introduction</a:t>
            </a:r>
          </a:p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PAPI Library</a:t>
            </a:r>
          </a:p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Compiler Flags</a:t>
            </a:r>
          </a:p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I/O</a:t>
            </a:r>
          </a:p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Results</a:t>
            </a:r>
          </a:p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000" dirty="0"/>
              <a:t>SuperMUC </a:t>
            </a:r>
            <a:r>
              <a:rPr lang="en-US" sz="2000" dirty="0" smtClean="0"/>
              <a:t>infrastructure</a:t>
            </a:r>
          </a:p>
          <a:p>
            <a:r>
              <a:rPr lang="en-US" sz="2000" dirty="0"/>
              <a:t>GCCG solver and overview of the </a:t>
            </a:r>
            <a:r>
              <a:rPr lang="en-US" sz="2000" dirty="0" smtClean="0"/>
              <a:t>code</a:t>
            </a:r>
          </a:p>
          <a:p>
            <a:r>
              <a:rPr lang="en-US" sz="2000" dirty="0"/>
              <a:t>Low level API hardware counters</a:t>
            </a:r>
          </a:p>
          <a:p>
            <a:r>
              <a:rPr lang="en-US" sz="2000" dirty="0"/>
              <a:t>Resource usage counters used</a:t>
            </a:r>
          </a:p>
          <a:p>
            <a:pPr lvl="1"/>
            <a:r>
              <a:rPr lang="en-US" sz="1500" dirty="0"/>
              <a:t>PAPI_L2_TCA (L2 total cache accesses)</a:t>
            </a:r>
          </a:p>
          <a:p>
            <a:pPr lvl="1"/>
            <a:r>
              <a:rPr lang="en-US" sz="1500" dirty="0"/>
              <a:t>PAPI_L2_TCM (L2 total cache misses)</a:t>
            </a:r>
          </a:p>
          <a:p>
            <a:pPr lvl="1"/>
            <a:r>
              <a:rPr lang="en-US" sz="1500" dirty="0"/>
              <a:t>PAPI_L3_TCA (L3 total cache accesses )</a:t>
            </a:r>
          </a:p>
          <a:p>
            <a:pPr lvl="1"/>
            <a:r>
              <a:rPr lang="en-US" sz="1500" dirty="0"/>
              <a:t>PAPI_L3_TCM (L3 total cache misses)</a:t>
            </a:r>
          </a:p>
          <a:p>
            <a:pPr lvl="1"/>
            <a:r>
              <a:rPr lang="en-US" sz="1500" dirty="0"/>
              <a:t>PAPI FP OPS (Floating point operations)</a:t>
            </a:r>
          </a:p>
          <a:p>
            <a:r>
              <a:rPr lang="en-US" sz="2000" dirty="0" smtClean="0"/>
              <a:t>-g, -O1, O2, -O3 &amp; –O3 –no-opt-</a:t>
            </a:r>
            <a:r>
              <a:rPr lang="en-US" sz="2000" dirty="0" err="1" smtClean="0"/>
              <a:t>prefetch</a:t>
            </a:r>
            <a:endParaRPr lang="en-US" sz="2000" dirty="0" smtClean="0"/>
          </a:p>
          <a:p>
            <a:pPr lvl="1"/>
            <a:r>
              <a:rPr lang="en-US" sz="1500" dirty="0" smtClean="0"/>
              <a:t>Metrics (execution time, flops and cache miss rates)</a:t>
            </a:r>
            <a:endParaRPr lang="en-US" sz="1500" dirty="0"/>
          </a:p>
          <a:p>
            <a:r>
              <a:rPr lang="en-US" sz="2000" dirty="0" smtClean="0"/>
              <a:t>Binary versus ASCII</a:t>
            </a:r>
          </a:p>
          <a:p>
            <a:pPr lvl="1"/>
            <a:r>
              <a:rPr lang="en-US" sz="1500" dirty="0" smtClean="0"/>
              <a:t>Size</a:t>
            </a:r>
          </a:p>
          <a:p>
            <a:pPr lvl="1"/>
            <a:r>
              <a:rPr lang="en-US" sz="1500" dirty="0" smtClean="0"/>
              <a:t>Time</a:t>
            </a:r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24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1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2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0" dur="indefinite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1" dur="indefinite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First Assignment</a:t>
            </a:r>
            <a:endParaRPr lang="en-US" dirty="0"/>
          </a:p>
        </p:txBody>
      </p:sp>
      <p:pic>
        <p:nvPicPr>
          <p:cNvPr id="7" name="Picture 6" descr="Execution 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35" y="1495920"/>
            <a:ext cx="6445446" cy="2856391"/>
          </a:xfrm>
          <a:prstGeom prst="rect">
            <a:avLst/>
          </a:prstGeom>
        </p:spPr>
      </p:pic>
      <p:pic>
        <p:nvPicPr>
          <p:cNvPr id="8" name="Picture 7" descr="Cache miss r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0" y="4244654"/>
            <a:ext cx="4709952" cy="2132127"/>
          </a:xfrm>
          <a:prstGeom prst="rect">
            <a:avLst/>
          </a:prstGeom>
        </p:spPr>
      </p:pic>
      <p:pic>
        <p:nvPicPr>
          <p:cNvPr id="9" name="Picture 8" descr="Binary vs Tex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11" y="4219674"/>
            <a:ext cx="3877281" cy="21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11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1004241"/>
          </a:xfrm>
        </p:spPr>
        <p:txBody>
          <a:bodyPr anchor="ctr"/>
          <a:lstStyle/>
          <a:p>
            <a:pPr lvl="1" algn="l" rtl="0">
              <a:spcBef>
                <a:spcPct val="0"/>
              </a:spcBef>
            </a:pPr>
            <a:r>
              <a:rPr lang="en-US" sz="2400" b="1" dirty="0" smtClean="0">
                <a:solidFill>
                  <a:schemeClr val="tx1"/>
                </a:solidFill>
                <a:latin typeface="+mn-lt"/>
              </a:rPr>
              <a:t>Second Assignment</a:t>
            </a:r>
            <a:endParaRPr lang="en-US" sz="24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idx="2"/>
          </p:nvPr>
        </p:nvSpPr>
        <p:spPr>
          <a:xfrm>
            <a:off x="381000" y="2073960"/>
            <a:ext cx="2362200" cy="4052204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Data Distribution</a:t>
            </a:r>
          </a:p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Communication Routine</a:t>
            </a:r>
          </a:p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Computation in Parallel</a:t>
            </a:r>
          </a:p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Tuning and Performance Analysis</a:t>
            </a:r>
          </a:p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Local_global_index</a:t>
            </a:r>
            <a:endParaRPr lang="en-US" sz="2000" dirty="0" smtClean="0"/>
          </a:p>
          <a:p>
            <a:r>
              <a:rPr lang="en-US" sz="2000" dirty="0" err="1" smtClean="0"/>
              <a:t>Global_local_index</a:t>
            </a:r>
            <a:r>
              <a:rPr lang="en-US" sz="2000" dirty="0" smtClean="0"/>
              <a:t> – double pointer with ( rank, local index)</a:t>
            </a:r>
          </a:p>
          <a:p>
            <a:r>
              <a:rPr lang="en-US" sz="2000" dirty="0" err="1" smtClean="0"/>
              <a:t>Local_int_cells</a:t>
            </a:r>
            <a:endParaRPr lang="en-US" sz="2000" dirty="0" smtClean="0"/>
          </a:p>
          <a:p>
            <a:r>
              <a:rPr lang="en-US" sz="2000" dirty="0" smtClean="0"/>
              <a:t>Distribution Approaches</a:t>
            </a:r>
          </a:p>
          <a:p>
            <a:pPr lvl="1"/>
            <a:r>
              <a:rPr lang="en-US" sz="1500" dirty="0" smtClean="0"/>
              <a:t>Classical, METIS &amp; our own implementation (My classical)</a:t>
            </a:r>
          </a:p>
          <a:p>
            <a:r>
              <a:rPr lang="en-US" sz="2000" dirty="0" smtClean="0"/>
              <a:t>Formulation of </a:t>
            </a:r>
            <a:r>
              <a:rPr lang="en-US" sz="2000" dirty="0" err="1" smtClean="0"/>
              <a:t>send_list</a:t>
            </a:r>
            <a:r>
              <a:rPr lang="en-US" sz="2000" dirty="0" smtClean="0"/>
              <a:t> and </a:t>
            </a:r>
            <a:r>
              <a:rPr lang="en-US" sz="2000" dirty="0" err="1" smtClean="0"/>
              <a:t>recv_list</a:t>
            </a:r>
            <a:r>
              <a:rPr lang="en-US" sz="2000" dirty="0" smtClean="0"/>
              <a:t> with global indexes</a:t>
            </a:r>
          </a:p>
          <a:p>
            <a:r>
              <a:rPr lang="en-US" sz="2000" dirty="0" smtClean="0"/>
              <a:t>Communicating </a:t>
            </a:r>
            <a:r>
              <a:rPr lang="en-US" sz="2000" dirty="0" err="1" smtClean="0"/>
              <a:t>send_list</a:t>
            </a:r>
            <a:r>
              <a:rPr lang="en-US" sz="2000" dirty="0" smtClean="0"/>
              <a:t> and </a:t>
            </a:r>
            <a:r>
              <a:rPr lang="en-US" sz="2000" dirty="0" err="1" smtClean="0"/>
              <a:t>recv_list</a:t>
            </a:r>
            <a:endParaRPr lang="en-US" sz="2000" dirty="0" smtClean="0"/>
          </a:p>
          <a:p>
            <a:r>
              <a:rPr lang="en-US" sz="2000" dirty="0" err="1" smtClean="0"/>
              <a:t>Send_list</a:t>
            </a:r>
            <a:r>
              <a:rPr lang="en-US" sz="2000" dirty="0" smtClean="0"/>
              <a:t>(left to right) = </a:t>
            </a:r>
            <a:r>
              <a:rPr lang="en-US" sz="2000" dirty="0" err="1" smtClean="0"/>
              <a:t>recv_list</a:t>
            </a:r>
            <a:r>
              <a:rPr lang="en-US" sz="2000" dirty="0" smtClean="0"/>
              <a:t>(right from left)</a:t>
            </a:r>
          </a:p>
          <a:p>
            <a:r>
              <a:rPr lang="en-US" sz="2000" dirty="0" smtClean="0"/>
              <a:t>Examples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432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Overview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966802"/>
              </p:ext>
            </p:extLst>
          </p:nvPr>
        </p:nvGraphicFramePr>
        <p:xfrm>
          <a:off x="953690" y="1822354"/>
          <a:ext cx="550132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D12E1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55662"/>
              </p:ext>
            </p:extLst>
          </p:nvPr>
        </p:nvGraphicFramePr>
        <p:xfrm>
          <a:off x="3473109" y="1822354"/>
          <a:ext cx="550132" cy="36576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00CB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931041"/>
              </p:ext>
            </p:extLst>
          </p:nvPr>
        </p:nvGraphicFramePr>
        <p:xfrm>
          <a:off x="5947066" y="1822354"/>
          <a:ext cx="550132" cy="3657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397145"/>
              </p:ext>
            </p:extLst>
          </p:nvPr>
        </p:nvGraphicFramePr>
        <p:xfrm>
          <a:off x="1581146" y="1822354"/>
          <a:ext cx="550132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D12E1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53935"/>
              </p:ext>
            </p:extLst>
          </p:nvPr>
        </p:nvGraphicFramePr>
        <p:xfrm>
          <a:off x="2195238" y="1822354"/>
          <a:ext cx="550132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D12E1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962315"/>
              </p:ext>
            </p:extLst>
          </p:nvPr>
        </p:nvGraphicFramePr>
        <p:xfrm>
          <a:off x="2840093" y="1822354"/>
          <a:ext cx="550132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D12E1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072144"/>
              </p:ext>
            </p:extLst>
          </p:nvPr>
        </p:nvGraphicFramePr>
        <p:xfrm>
          <a:off x="4114116" y="1822354"/>
          <a:ext cx="550132" cy="36576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00CB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811917"/>
              </p:ext>
            </p:extLst>
          </p:nvPr>
        </p:nvGraphicFramePr>
        <p:xfrm>
          <a:off x="4738297" y="1822354"/>
          <a:ext cx="550132" cy="36576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00CB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390634"/>
              </p:ext>
            </p:extLst>
          </p:nvPr>
        </p:nvGraphicFramePr>
        <p:xfrm>
          <a:off x="5348925" y="1822354"/>
          <a:ext cx="550132" cy="36576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00CB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280297"/>
              </p:ext>
            </p:extLst>
          </p:nvPr>
        </p:nvGraphicFramePr>
        <p:xfrm>
          <a:off x="7214464" y="1822354"/>
          <a:ext cx="550132" cy="3657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172551"/>
              </p:ext>
            </p:extLst>
          </p:nvPr>
        </p:nvGraphicFramePr>
        <p:xfrm>
          <a:off x="6577186" y="1822354"/>
          <a:ext cx="550132" cy="3657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044582"/>
              </p:ext>
            </p:extLst>
          </p:nvPr>
        </p:nvGraphicFramePr>
        <p:xfrm>
          <a:off x="7855967" y="1822354"/>
          <a:ext cx="550132" cy="3657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116271"/>
              </p:ext>
            </p:extLst>
          </p:nvPr>
        </p:nvGraphicFramePr>
        <p:xfrm>
          <a:off x="953690" y="3291993"/>
          <a:ext cx="550132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D12E1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861453"/>
              </p:ext>
            </p:extLst>
          </p:nvPr>
        </p:nvGraphicFramePr>
        <p:xfrm>
          <a:off x="1581146" y="3291993"/>
          <a:ext cx="550132" cy="3657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284527"/>
              </p:ext>
            </p:extLst>
          </p:nvPr>
        </p:nvGraphicFramePr>
        <p:xfrm>
          <a:off x="2195238" y="3291993"/>
          <a:ext cx="550132" cy="36576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00CB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026784"/>
              </p:ext>
            </p:extLst>
          </p:nvPr>
        </p:nvGraphicFramePr>
        <p:xfrm>
          <a:off x="2840093" y="3291993"/>
          <a:ext cx="550132" cy="36576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00CB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985152"/>
              </p:ext>
            </p:extLst>
          </p:nvPr>
        </p:nvGraphicFramePr>
        <p:xfrm>
          <a:off x="5348925" y="3291993"/>
          <a:ext cx="550132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D12E1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781973"/>
              </p:ext>
            </p:extLst>
          </p:nvPr>
        </p:nvGraphicFramePr>
        <p:xfrm>
          <a:off x="3473109" y="3308642"/>
          <a:ext cx="550132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D12E1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567584"/>
              </p:ext>
            </p:extLst>
          </p:nvPr>
        </p:nvGraphicFramePr>
        <p:xfrm>
          <a:off x="4114116" y="3291993"/>
          <a:ext cx="550132" cy="3657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426308"/>
              </p:ext>
            </p:extLst>
          </p:nvPr>
        </p:nvGraphicFramePr>
        <p:xfrm>
          <a:off x="4738297" y="3291993"/>
          <a:ext cx="550132" cy="36576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00CB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381875"/>
              </p:ext>
            </p:extLst>
          </p:nvPr>
        </p:nvGraphicFramePr>
        <p:xfrm>
          <a:off x="5947066" y="3291993"/>
          <a:ext cx="550132" cy="3657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597910"/>
              </p:ext>
            </p:extLst>
          </p:nvPr>
        </p:nvGraphicFramePr>
        <p:xfrm>
          <a:off x="7855967" y="3291993"/>
          <a:ext cx="550132" cy="3657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627562"/>
              </p:ext>
            </p:extLst>
          </p:nvPr>
        </p:nvGraphicFramePr>
        <p:xfrm>
          <a:off x="6577186" y="3291993"/>
          <a:ext cx="550132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D12E1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2658"/>
              </p:ext>
            </p:extLst>
          </p:nvPr>
        </p:nvGraphicFramePr>
        <p:xfrm>
          <a:off x="7214464" y="3291993"/>
          <a:ext cx="550132" cy="36576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00CB00"/>
                    </a:solidFill>
                  </a:tcPr>
                </a:tc>
              </a:tr>
            </a:tbl>
          </a:graphicData>
        </a:graphic>
      </p:graphicFrame>
      <p:sp>
        <p:nvSpPr>
          <p:cNvPr id="7" name="Right Brace 6"/>
          <p:cNvSpPr/>
          <p:nvPr/>
        </p:nvSpPr>
        <p:spPr>
          <a:xfrm rot="5400000">
            <a:off x="2028265" y="2749416"/>
            <a:ext cx="287381" cy="2436535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e 45"/>
          <p:cNvSpPr/>
          <p:nvPr/>
        </p:nvSpPr>
        <p:spPr>
          <a:xfrm rot="5400000">
            <a:off x="4542392" y="2754710"/>
            <a:ext cx="287381" cy="2425948"/>
          </a:xfrm>
          <a:prstGeom prst="rightBrace">
            <a:avLst/>
          </a:prstGeom>
          <a:ln>
            <a:solidFill>
              <a:srgbClr val="00CB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/>
          <p:cNvSpPr/>
          <p:nvPr/>
        </p:nvSpPr>
        <p:spPr>
          <a:xfrm rot="5400000">
            <a:off x="7032891" y="2738167"/>
            <a:ext cx="287381" cy="245903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433539"/>
              </p:ext>
            </p:extLst>
          </p:nvPr>
        </p:nvGraphicFramePr>
        <p:xfrm>
          <a:off x="73325" y="5382629"/>
          <a:ext cx="550132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501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D12E1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403923"/>
              </p:ext>
            </p:extLst>
          </p:nvPr>
        </p:nvGraphicFramePr>
        <p:xfrm>
          <a:off x="651288" y="5389990"/>
          <a:ext cx="742890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42890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cap="small" dirty="0" smtClean="0">
                          <a:solidFill>
                            <a:srgbClr val="000000"/>
                          </a:solidFill>
                        </a:rPr>
                        <a:t>lcc[0][0]</a:t>
                      </a:r>
                      <a:endParaRPr lang="en-US" sz="1200" cap="small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46800" anchor="ctr">
                    <a:solidFill>
                      <a:srgbClr val="D12E1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57106"/>
              </p:ext>
            </p:extLst>
          </p:nvPr>
        </p:nvGraphicFramePr>
        <p:xfrm>
          <a:off x="1419880" y="5382629"/>
          <a:ext cx="742890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42890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cap="small" dirty="0" smtClean="0">
                          <a:solidFill>
                            <a:srgbClr val="000000"/>
                          </a:solidFill>
                        </a:rPr>
                        <a:t>lcc[0][1]</a:t>
                      </a:r>
                      <a:endParaRPr lang="en-US" sz="1200" cap="small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46800" anchor="ctr">
                    <a:solidFill>
                      <a:srgbClr val="D12E1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680579"/>
              </p:ext>
            </p:extLst>
          </p:nvPr>
        </p:nvGraphicFramePr>
        <p:xfrm>
          <a:off x="2200320" y="5382629"/>
          <a:ext cx="742890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42890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cap="small" dirty="0" smtClean="0">
                          <a:solidFill>
                            <a:srgbClr val="000000"/>
                          </a:solidFill>
                        </a:rPr>
                        <a:t>lcc[0]</a:t>
                      </a:r>
                      <a:r>
                        <a:rPr lang="en-US" sz="1200" cap="small" dirty="0" smtClean="0">
                          <a:solidFill>
                            <a:srgbClr val="000000"/>
                          </a:solidFill>
                        </a:rPr>
                        <a:t>[2]</a:t>
                      </a:r>
                      <a:endParaRPr lang="en-US" sz="1200" cap="small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46800" anchor="ctr">
                    <a:solidFill>
                      <a:srgbClr val="D12E1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383394"/>
              </p:ext>
            </p:extLst>
          </p:nvPr>
        </p:nvGraphicFramePr>
        <p:xfrm>
          <a:off x="2973746" y="5382629"/>
          <a:ext cx="742890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42890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cap="small" dirty="0" smtClean="0">
                          <a:solidFill>
                            <a:srgbClr val="000000"/>
                          </a:solidFill>
                        </a:rPr>
                        <a:t>lcc[0][3]</a:t>
                      </a:r>
                      <a:endParaRPr lang="en-US" sz="1200" cap="small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46800" anchor="ctr">
                    <a:solidFill>
                      <a:srgbClr val="00CB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198178"/>
              </p:ext>
            </p:extLst>
          </p:nvPr>
        </p:nvGraphicFramePr>
        <p:xfrm>
          <a:off x="4527193" y="5382629"/>
          <a:ext cx="742890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42890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cap="small" dirty="0" smtClean="0">
                          <a:solidFill>
                            <a:srgbClr val="000000"/>
                          </a:solidFill>
                        </a:rPr>
                        <a:t>lcc[0][5]</a:t>
                      </a:r>
                      <a:endParaRPr lang="en-US" sz="1200" cap="small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46800" anchor="ctr">
                    <a:solidFill>
                      <a:srgbClr val="00CB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37036"/>
              </p:ext>
            </p:extLst>
          </p:nvPr>
        </p:nvGraphicFramePr>
        <p:xfrm>
          <a:off x="3751926" y="5382629"/>
          <a:ext cx="742890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42890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cap="small" dirty="0" smtClean="0">
                          <a:solidFill>
                            <a:srgbClr val="000000"/>
                          </a:solidFill>
                        </a:rPr>
                        <a:t>lcc[0][4]</a:t>
                      </a:r>
                      <a:endParaRPr lang="en-US" sz="1200" cap="small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46800" anchor="ctr">
                    <a:solidFill>
                      <a:srgbClr val="00CB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753462"/>
              </p:ext>
            </p:extLst>
          </p:nvPr>
        </p:nvGraphicFramePr>
        <p:xfrm>
          <a:off x="5304652" y="5382629"/>
          <a:ext cx="742890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42890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cap="small" dirty="0" smtClean="0">
                          <a:solidFill>
                            <a:srgbClr val="000000"/>
                          </a:solidFill>
                        </a:rPr>
                        <a:t>Lcc[1][0]</a:t>
                      </a:r>
                      <a:endParaRPr lang="en-US" sz="1200" cap="small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46800" anchor="ctr">
                    <a:solidFill>
                      <a:srgbClr val="00CB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786205"/>
              </p:ext>
            </p:extLst>
          </p:nvPr>
        </p:nvGraphicFramePr>
        <p:xfrm>
          <a:off x="6084333" y="5382629"/>
          <a:ext cx="622333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622333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cap="small" dirty="0" smtClean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sz="1200" cap="small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46800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137837"/>
              </p:ext>
            </p:extLst>
          </p:nvPr>
        </p:nvGraphicFramePr>
        <p:xfrm>
          <a:off x="6743215" y="5382629"/>
          <a:ext cx="807366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07366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cap="small" dirty="0" smtClean="0">
                          <a:solidFill>
                            <a:srgbClr val="000000"/>
                          </a:solidFill>
                        </a:rPr>
                        <a:t>Lcc[2][0]</a:t>
                      </a:r>
                      <a:endParaRPr lang="en-US" sz="1200" cap="small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46800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182857"/>
              </p:ext>
            </p:extLst>
          </p:nvPr>
        </p:nvGraphicFramePr>
        <p:xfrm>
          <a:off x="7577993" y="5382629"/>
          <a:ext cx="622333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622333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cap="small" dirty="0" smtClean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sz="1200" cap="small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46800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621693"/>
              </p:ext>
            </p:extLst>
          </p:nvPr>
        </p:nvGraphicFramePr>
        <p:xfrm>
          <a:off x="8226990" y="5382629"/>
          <a:ext cx="807366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07366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cap="small" dirty="0" smtClean="0">
                          <a:solidFill>
                            <a:srgbClr val="000000"/>
                          </a:solidFill>
                        </a:rPr>
                        <a:t>Lcc[3][1]</a:t>
                      </a:r>
                      <a:endParaRPr lang="en-US" sz="1200" cap="small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46800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cxnSp>
        <p:nvCxnSpPr>
          <p:cNvPr id="80" name="Straight Arrow Connector 79"/>
          <p:cNvCxnSpPr>
            <a:endCxn id="32" idx="0"/>
          </p:cNvCxnSpPr>
          <p:nvPr/>
        </p:nvCxnSpPr>
        <p:spPr>
          <a:xfrm>
            <a:off x="1224378" y="2188114"/>
            <a:ext cx="4378" cy="1103879"/>
          </a:xfrm>
          <a:prstGeom prst="straightConnector1">
            <a:avLst/>
          </a:prstGeom>
          <a:ln>
            <a:headEnd type="arrow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endCxn id="37" idx="0"/>
          </p:cNvCxnSpPr>
          <p:nvPr/>
        </p:nvCxnSpPr>
        <p:spPr>
          <a:xfrm>
            <a:off x="1863978" y="2188114"/>
            <a:ext cx="1884197" cy="11205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36" idx="0"/>
          </p:cNvCxnSpPr>
          <p:nvPr/>
        </p:nvCxnSpPr>
        <p:spPr>
          <a:xfrm>
            <a:off x="2476167" y="2188114"/>
            <a:ext cx="3147824" cy="110387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endCxn id="44" idx="0"/>
          </p:cNvCxnSpPr>
          <p:nvPr/>
        </p:nvCxnSpPr>
        <p:spPr>
          <a:xfrm>
            <a:off x="3124904" y="2188114"/>
            <a:ext cx="3727348" cy="110387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endCxn id="34" idx="0"/>
          </p:cNvCxnSpPr>
          <p:nvPr/>
        </p:nvCxnSpPr>
        <p:spPr>
          <a:xfrm flipH="1">
            <a:off x="2470304" y="2188114"/>
            <a:ext cx="1281622" cy="1103879"/>
          </a:xfrm>
          <a:prstGeom prst="straightConnector1">
            <a:avLst/>
          </a:prstGeom>
          <a:ln>
            <a:solidFill>
              <a:srgbClr val="00CB00"/>
            </a:solidFill>
            <a:headEnd type="arrow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endCxn id="35" idx="0"/>
          </p:cNvCxnSpPr>
          <p:nvPr/>
        </p:nvCxnSpPr>
        <p:spPr>
          <a:xfrm flipH="1">
            <a:off x="3115159" y="2188114"/>
            <a:ext cx="1279809" cy="1103879"/>
          </a:xfrm>
          <a:prstGeom prst="straightConnector1">
            <a:avLst/>
          </a:prstGeom>
          <a:ln>
            <a:solidFill>
              <a:srgbClr val="00CB00"/>
            </a:solidFill>
            <a:headEnd type="arrow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7" idx="2"/>
            <a:endCxn id="39" idx="0"/>
          </p:cNvCxnSpPr>
          <p:nvPr/>
        </p:nvCxnSpPr>
        <p:spPr>
          <a:xfrm>
            <a:off x="5013363" y="2188114"/>
            <a:ext cx="0" cy="1103879"/>
          </a:xfrm>
          <a:prstGeom prst="straightConnector1">
            <a:avLst/>
          </a:prstGeom>
          <a:ln>
            <a:solidFill>
              <a:srgbClr val="00CB00"/>
            </a:solidFill>
            <a:headEnd type="arrow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28" idx="2"/>
            <a:endCxn id="45" idx="0"/>
          </p:cNvCxnSpPr>
          <p:nvPr/>
        </p:nvCxnSpPr>
        <p:spPr>
          <a:xfrm>
            <a:off x="5623991" y="2188114"/>
            <a:ext cx="1865539" cy="1103879"/>
          </a:xfrm>
          <a:prstGeom prst="straightConnector1">
            <a:avLst/>
          </a:prstGeom>
          <a:ln>
            <a:solidFill>
              <a:srgbClr val="00CB00"/>
            </a:solidFill>
            <a:headEnd type="arrow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3" idx="2"/>
            <a:endCxn id="33" idx="0"/>
          </p:cNvCxnSpPr>
          <p:nvPr/>
        </p:nvCxnSpPr>
        <p:spPr>
          <a:xfrm flipH="1">
            <a:off x="1856212" y="2188114"/>
            <a:ext cx="4365920" cy="110387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30" idx="2"/>
            <a:endCxn id="38" idx="0"/>
          </p:cNvCxnSpPr>
          <p:nvPr/>
        </p:nvCxnSpPr>
        <p:spPr>
          <a:xfrm flipH="1">
            <a:off x="4389182" y="2188114"/>
            <a:ext cx="2463070" cy="110387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29" idx="2"/>
            <a:endCxn id="40" idx="0"/>
          </p:cNvCxnSpPr>
          <p:nvPr/>
        </p:nvCxnSpPr>
        <p:spPr>
          <a:xfrm flipH="1">
            <a:off x="6222132" y="2188114"/>
            <a:ext cx="1267398" cy="110387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31" idx="2"/>
            <a:endCxn id="43" idx="0"/>
          </p:cNvCxnSpPr>
          <p:nvPr/>
        </p:nvCxnSpPr>
        <p:spPr>
          <a:xfrm>
            <a:off x="8131033" y="2188114"/>
            <a:ext cx="0" cy="110387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1752" y="1359383"/>
            <a:ext cx="228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indices: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858" y="2636526"/>
            <a:ext cx="1004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Global indices: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1751" y="4961058"/>
            <a:ext cx="360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classical array distribution: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5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ent_classic_proc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4" t="25368" r="27454" b="17095"/>
          <a:stretch/>
        </p:blipFill>
        <p:spPr>
          <a:xfrm>
            <a:off x="173295" y="1589731"/>
            <a:ext cx="4075477" cy="2241553"/>
          </a:xfrm>
          <a:prstGeom prst="rect">
            <a:avLst/>
          </a:prstGeom>
        </p:spPr>
      </p:pic>
      <p:pic>
        <p:nvPicPr>
          <p:cNvPr id="8" name="Picture 7" descr="MyClassica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0" t="21159" r="9598" b="9370"/>
          <a:stretch/>
        </p:blipFill>
        <p:spPr>
          <a:xfrm>
            <a:off x="4864438" y="3974328"/>
            <a:ext cx="4108713" cy="2386477"/>
          </a:xfrm>
          <a:prstGeom prst="rect">
            <a:avLst/>
          </a:prstGeom>
        </p:spPr>
      </p:pic>
      <p:pic>
        <p:nvPicPr>
          <p:cNvPr id="9" name="Picture 8" descr="pent_classic_proc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8" t="19828" r="28375" b="11171"/>
          <a:stretch/>
        </p:blipFill>
        <p:spPr>
          <a:xfrm>
            <a:off x="4864439" y="1589731"/>
            <a:ext cx="4108713" cy="2234567"/>
          </a:xfrm>
          <a:prstGeom prst="rect">
            <a:avLst/>
          </a:prstGeom>
        </p:spPr>
      </p:pic>
      <p:pic>
        <p:nvPicPr>
          <p:cNvPr id="10" name="Picture 9" descr="pent_mdual_proc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6" t="19353" r="28375" b="11521"/>
          <a:stretch/>
        </p:blipFill>
        <p:spPr>
          <a:xfrm>
            <a:off x="173606" y="3974329"/>
            <a:ext cx="4075167" cy="2371894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and communication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2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1004241"/>
          </a:xfrm>
        </p:spPr>
        <p:txBody>
          <a:bodyPr anchor="ctr"/>
          <a:lstStyle/>
          <a:p>
            <a:pPr lvl="1" algn="l" rtl="0">
              <a:spcBef>
                <a:spcPct val="0"/>
              </a:spcBef>
            </a:pPr>
            <a:r>
              <a:rPr lang="en-US" sz="2400" b="1" dirty="0" smtClean="0">
                <a:solidFill>
                  <a:schemeClr val="tx1"/>
                </a:solidFill>
                <a:latin typeface="+mn-lt"/>
              </a:rPr>
              <a:t>Second Assignment</a:t>
            </a:r>
            <a:endParaRPr lang="en-US" sz="24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idx="2"/>
          </p:nvPr>
        </p:nvSpPr>
        <p:spPr>
          <a:xfrm>
            <a:off x="381000" y="2073960"/>
            <a:ext cx="2362200" cy="4052204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r>
              <a:rPr lang="en-US" sz="2000" dirty="0" smtClean="0">
                <a:solidFill>
                  <a:srgbClr val="7F7F7F"/>
                </a:solidFill>
              </a:rPr>
              <a:t>Data Distribution</a:t>
            </a:r>
          </a:p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r>
              <a:rPr lang="en-US" sz="2000" dirty="0" smtClean="0">
                <a:solidFill>
                  <a:srgbClr val="7F7F7F"/>
                </a:solidFill>
              </a:rPr>
              <a:t>Communication Routine</a:t>
            </a:r>
          </a:p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Computation in Parallel</a:t>
            </a:r>
          </a:p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r>
              <a:rPr lang="en-US" sz="2000" dirty="0" smtClean="0">
                <a:solidFill>
                  <a:srgbClr val="7F7F7F"/>
                </a:solidFill>
              </a:rPr>
              <a:t>Tuning and Performance Analysis</a:t>
            </a:r>
          </a:p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r>
              <a:rPr lang="en-US" sz="2000" dirty="0" smtClean="0">
                <a:solidFill>
                  <a:srgbClr val="7F7F7F"/>
                </a:solidFill>
              </a:rPr>
              <a:t>Results</a:t>
            </a:r>
          </a:p>
          <a:p>
            <a:pPr marL="342900" indent="-342900">
              <a:buClr>
                <a:schemeClr val="tx1"/>
              </a:buClr>
              <a:buSzPct val="100000"/>
              <a:buFont typeface="Wingdings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sz="2000" dirty="0" smtClean="0"/>
          </a:p>
          <a:p>
            <a:r>
              <a:rPr lang="en-US" sz="2000" dirty="0" err="1" smtClean="0"/>
              <a:t>MPI_type_indexed</a:t>
            </a:r>
            <a:r>
              <a:rPr lang="en-US" sz="2000" dirty="0" smtClean="0"/>
              <a:t> (Based on implementation for sending and receiving non-continuous data) </a:t>
            </a:r>
          </a:p>
          <a:p>
            <a:r>
              <a:rPr lang="en-US" sz="2000" dirty="0" smtClean="0"/>
              <a:t>Collective operation (MPI_Allreduce)</a:t>
            </a:r>
          </a:p>
          <a:p>
            <a:r>
              <a:rPr lang="en-US" sz="2000" dirty="0" smtClean="0"/>
              <a:t>Two approaches for calculation of Direc2</a:t>
            </a:r>
          </a:p>
          <a:p>
            <a:pPr lvl="1"/>
            <a:r>
              <a:rPr lang="en-US" sz="1500" dirty="0" smtClean="0"/>
              <a:t>Binary search of </a:t>
            </a:r>
            <a:r>
              <a:rPr lang="en-US" sz="1500" dirty="0" err="1" smtClean="0"/>
              <a:t>recv_list</a:t>
            </a:r>
            <a:endParaRPr lang="en-US" sz="1500" dirty="0" smtClean="0"/>
          </a:p>
          <a:p>
            <a:pPr lvl="1"/>
            <a:r>
              <a:rPr lang="en-US" sz="1500" dirty="0"/>
              <a:t>Change the size of Direc1 to keep the whole </a:t>
            </a:r>
            <a:r>
              <a:rPr lang="en-US" sz="1500" dirty="0" smtClean="0"/>
              <a:t>domain</a:t>
            </a:r>
            <a:endParaRPr lang="en-US" sz="1500" dirty="0"/>
          </a:p>
          <a:p>
            <a:r>
              <a:rPr lang="en-US" sz="2000" dirty="0" smtClean="0"/>
              <a:t>Finalization</a:t>
            </a:r>
          </a:p>
          <a:p>
            <a:pPr lvl="1"/>
            <a:r>
              <a:rPr lang="en-US" sz="1500" dirty="0" smtClean="0"/>
              <a:t>Gathering the data (</a:t>
            </a:r>
            <a:r>
              <a:rPr lang="en-US" sz="1500" dirty="0" err="1" smtClean="0"/>
              <a:t>cgup</a:t>
            </a:r>
            <a:r>
              <a:rPr lang="en-US" sz="1500" dirty="0" smtClean="0"/>
              <a:t>, </a:t>
            </a:r>
            <a:r>
              <a:rPr lang="en-US" sz="1500" dirty="0" err="1" smtClean="0"/>
              <a:t>var</a:t>
            </a:r>
            <a:r>
              <a:rPr lang="en-US" sz="1500" dirty="0" smtClean="0"/>
              <a:t> , …) needed to write the </a:t>
            </a:r>
            <a:r>
              <a:rPr lang="en-US" sz="1500" dirty="0" err="1" smtClean="0"/>
              <a:t>vtk</a:t>
            </a:r>
            <a:r>
              <a:rPr lang="en-US" sz="1500" dirty="0" smtClean="0"/>
              <a:t> files</a:t>
            </a:r>
          </a:p>
          <a:p>
            <a:r>
              <a:rPr lang="en-US" sz="2000" dirty="0" smtClean="0"/>
              <a:t>Results</a:t>
            </a:r>
          </a:p>
          <a:p>
            <a:pPr marL="0" indent="0">
              <a:buNone/>
            </a:pPr>
            <a:endParaRPr lang="en-US" sz="1500" dirty="0" smtClean="0"/>
          </a:p>
          <a:p>
            <a:pPr lvl="1"/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37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before tuning</a:t>
            </a:r>
            <a:endParaRPr lang="en-US" dirty="0"/>
          </a:p>
        </p:txBody>
      </p:sp>
      <p:pic>
        <p:nvPicPr>
          <p:cNvPr id="2" name="Picture 1" descr="cojack_classic_speed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54" y="1279093"/>
            <a:ext cx="5582797" cy="3287647"/>
          </a:xfrm>
          <a:prstGeom prst="rect">
            <a:avLst/>
          </a:prstGeom>
        </p:spPr>
      </p:pic>
      <p:pic>
        <p:nvPicPr>
          <p:cNvPr id="3" name="Picture 2" descr="cojack_mdual_speed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641" y="3246026"/>
            <a:ext cx="5165717" cy="312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06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631</TotalTime>
  <Words>619</Words>
  <Application>Microsoft Macintosh PowerPoint</Application>
  <PresentationFormat>On-screen Show (4:3)</PresentationFormat>
  <Paragraphs>168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Civic</vt:lpstr>
      <vt:lpstr>Programming of Supercomputers</vt:lpstr>
      <vt:lpstr>Overview</vt:lpstr>
      <vt:lpstr>First Assignment</vt:lpstr>
      <vt:lpstr>Results of First Assignment</vt:lpstr>
      <vt:lpstr>Second Assignment</vt:lpstr>
      <vt:lpstr>Mapping Overview</vt:lpstr>
      <vt:lpstr>Distribution and communication examples</vt:lpstr>
      <vt:lpstr>Second Assignment</vt:lpstr>
      <vt:lpstr>Results before tuning</vt:lpstr>
      <vt:lpstr>Second Assignment</vt:lpstr>
      <vt:lpstr>Finding Major drawbacks</vt:lpstr>
      <vt:lpstr>Major drawbacks (METIS)</vt:lpstr>
      <vt:lpstr>Major drawbacks (Classical)</vt:lpstr>
      <vt:lpstr>Results after tuning</vt:lpstr>
      <vt:lpstr>Results after tuning (Cont.)</vt:lpstr>
      <vt:lpstr>Conclusion</vt:lpstr>
      <vt:lpstr>Thanks for your attention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Home</cp:lastModifiedBy>
  <cp:revision>77</cp:revision>
  <dcterms:created xsi:type="dcterms:W3CDTF">2014-02-04T20:32:29Z</dcterms:created>
  <dcterms:modified xsi:type="dcterms:W3CDTF">2014-02-05T12:14:10Z</dcterms:modified>
</cp:coreProperties>
</file>